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2" r:id="rId16"/>
    <p:sldId id="283" r:id="rId17"/>
    <p:sldId id="284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995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900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438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748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471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431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67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78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801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871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888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897" y="185738"/>
            <a:ext cx="904875" cy="8477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657975" cy="4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3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www.e-sfera.hr/dodatni-digitalni-sadrzaji/52edbb4a-3180-4f82-b8fc-29dba961cd13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52edbb4a-3180-4f82-b8fc-29dba961cd13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e-sfera.hr/dodatni-digitalni-sadrzaji/52edbb4a-3180-4f82-b8fc-29dba961cd13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www.e-sfera.hr/dodatni-digitalni-sadrzaji/52edbb4a-3180-4f82-b8fc-29dba961cd13/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83177" y="196851"/>
            <a:ext cx="10659292" cy="865596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Kako nastaju naši potomci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51314" y="3143794"/>
            <a:ext cx="4937760" cy="548640"/>
          </a:xfrm>
        </p:spPr>
        <p:txBody>
          <a:bodyPr>
            <a:normAutofit fontScale="77500" lnSpcReduction="20000"/>
          </a:bodyPr>
          <a:lstStyle/>
          <a:p>
            <a:pPr algn="l"/>
            <a:endParaRPr lang="hr-HR" sz="54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963" y="1062447"/>
            <a:ext cx="5639719" cy="5364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764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9" y="1262744"/>
            <a:ext cx="5717177" cy="3746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909" y="1262744"/>
            <a:ext cx="5116285" cy="3746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kstniOkvir 3"/>
          <p:cNvSpPr txBox="1"/>
          <p:nvPr/>
        </p:nvSpPr>
        <p:spPr>
          <a:xfrm>
            <a:off x="2760617" y="5528157"/>
            <a:ext cx="262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Novorođenče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7872548" y="5528157"/>
            <a:ext cx="380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Nedonoščad u inkubatoru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627018" y="282392"/>
            <a:ext cx="24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hlinkClick r:id="rId4"/>
              </a:rPr>
              <a:t>Zanimljivosti</a:t>
            </a:r>
            <a:endParaRPr lang="hr-HR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0617" y="34257"/>
            <a:ext cx="857022" cy="95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741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04800"/>
            <a:ext cx="9880463" cy="548640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/>
              <a:t>Kako planiramo obitelj</a:t>
            </a:r>
            <a:endParaRPr lang="hr-HR" b="1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1071153"/>
            <a:ext cx="4507275" cy="5007429"/>
          </a:xfrm>
        </p:spPr>
        <p:txBody>
          <a:bodyPr>
            <a:normAutofit lnSpcReduction="10000"/>
          </a:bodyPr>
          <a:lstStyle/>
          <a:p>
            <a:r>
              <a:rPr lang="hr-HR" sz="2400" i="1" u="sng" dirty="0" smtClean="0"/>
              <a:t>Aktivan spolni život: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altLang="sr-Latn-RS" sz="2400" i="1" dirty="0" smtClean="0"/>
              <a:t>posljedica </a:t>
            </a:r>
            <a:r>
              <a:rPr lang="hr-HR" altLang="sr-Latn-RS" sz="2400" i="1" dirty="0"/>
              <a:t>promišljene </a:t>
            </a:r>
            <a:r>
              <a:rPr lang="hr-HR" altLang="sr-Latn-RS" sz="2400" i="1" dirty="0" smtClean="0"/>
              <a:t>odluke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altLang="sr-Latn-RS" sz="2400" i="1" dirty="0"/>
              <a:t>p</a:t>
            </a:r>
            <a:r>
              <a:rPr lang="hr-HR" altLang="sr-Latn-RS" sz="2400" i="1" dirty="0" smtClean="0"/>
              <a:t>sihička i fizička </a:t>
            </a:r>
            <a:r>
              <a:rPr lang="hr-HR" altLang="sr-Latn-RS" sz="2400" i="1" dirty="0"/>
              <a:t>zrelost oba </a:t>
            </a:r>
            <a:r>
              <a:rPr lang="hr-HR" altLang="sr-Latn-RS" sz="2400" i="1" dirty="0" smtClean="0"/>
              <a:t>partnera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altLang="sr-Latn-RS" sz="2400" i="1" dirty="0" smtClean="0"/>
              <a:t>međusobno </a:t>
            </a:r>
            <a:r>
              <a:rPr lang="hr-HR" altLang="sr-Latn-RS" sz="2400" i="1" dirty="0"/>
              <a:t>uvažavanje mišljenja i </a:t>
            </a:r>
            <a:r>
              <a:rPr lang="hr-HR" altLang="sr-Latn-RS" sz="2400" i="1" dirty="0" smtClean="0"/>
              <a:t>osjećaja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altLang="sr-Latn-RS" sz="2400" i="1" dirty="0"/>
              <a:t>o</a:t>
            </a:r>
            <a:r>
              <a:rPr lang="hr-HR" altLang="sr-Latn-RS" sz="2400" i="1" dirty="0" smtClean="0"/>
              <a:t>dgovorno spolno ponašanje</a:t>
            </a:r>
          </a:p>
          <a:p>
            <a:endParaRPr lang="hr-HR" sz="2400" i="1" dirty="0" smtClean="0"/>
          </a:p>
          <a:p>
            <a:r>
              <a:rPr lang="hr-HR" sz="2400" i="1" dirty="0" smtClean="0"/>
              <a:t>Odgovorno </a:t>
            </a:r>
            <a:r>
              <a:rPr lang="hr-HR" sz="2400" i="1" dirty="0"/>
              <a:t>spolno ponašanje obuhvaća brigu za vlastito zdravlje i zdravlje osobe s kojom se stupa u spolni odnos te planiranje trudnoće.</a:t>
            </a:r>
          </a:p>
          <a:p>
            <a:endParaRPr lang="hr-HR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643" y="1395209"/>
            <a:ext cx="5882640" cy="4058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979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254726" cy="1600200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KONTRACEPCIJSKE METODE:</a:t>
            </a:r>
            <a:endParaRPr lang="hr-HR" sz="2800" b="1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811" r="7811"/>
          <a:stretch>
            <a:fillRect/>
          </a:stretch>
        </p:blipFill>
        <p:spPr>
          <a:xfrm>
            <a:off x="5399314" y="1257300"/>
            <a:ext cx="5894115" cy="4685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sz="2400" dirty="0" smtClean="0"/>
          </a:p>
          <a:p>
            <a:r>
              <a:rPr lang="hr-HR" sz="2400" dirty="0" smtClean="0"/>
              <a:t>PRIRODNE METODE – određivanje plodnih dana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mjerenje jutarnje temperature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pregled </a:t>
            </a:r>
            <a:r>
              <a:rPr lang="hr-HR" sz="2400" dirty="0" smtClean="0"/>
              <a:t>sluzi vrata maternice</a:t>
            </a:r>
            <a:endParaRPr lang="hr-H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računanje plodnih dana</a:t>
            </a:r>
          </a:p>
        </p:txBody>
      </p:sp>
    </p:spTree>
    <p:extLst>
      <p:ext uri="{BB962C8B-B14F-4D97-AF65-F5344CB8AC3E}">
        <p14:creationId xmlns:p14="http://schemas.microsoft.com/office/powerpoint/2010/main" val="14785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446315" cy="1600200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KONTRACEPCIJSKA SREDSTVA:</a:t>
            </a:r>
            <a:endParaRPr lang="hr-HR" sz="2800" b="1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sz="2400" dirty="0" smtClean="0"/>
          </a:p>
          <a:p>
            <a:r>
              <a:rPr lang="hr-HR" sz="2400" dirty="0" smtClean="0"/>
              <a:t>MEHANIČKA:</a:t>
            </a:r>
          </a:p>
          <a:p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k</a:t>
            </a:r>
            <a:r>
              <a:rPr lang="hr-HR" sz="2400" dirty="0" smtClean="0"/>
              <a:t>ondomi: prezervativ i </a:t>
            </a:r>
            <a:r>
              <a:rPr lang="hr-HR" sz="2400" dirty="0" err="1" smtClean="0"/>
              <a:t>femidom</a:t>
            </a:r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d</a:t>
            </a:r>
            <a:r>
              <a:rPr lang="hr-HR" sz="2400" dirty="0" smtClean="0"/>
              <a:t>ijafragma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/>
              <a:t>s</a:t>
            </a:r>
            <a:r>
              <a:rPr lang="hr-HR" sz="2400" dirty="0" smtClean="0"/>
              <a:t>pirala ili </a:t>
            </a:r>
            <a:r>
              <a:rPr lang="hr-HR" sz="2400" dirty="0" err="1" smtClean="0"/>
              <a:t>maternički</a:t>
            </a:r>
            <a:r>
              <a:rPr lang="hr-HR" sz="2400" dirty="0" smtClean="0"/>
              <a:t> uložak</a:t>
            </a:r>
            <a:endParaRPr lang="hr-HR" sz="2400" dirty="0"/>
          </a:p>
        </p:txBody>
      </p:sp>
      <p:pic>
        <p:nvPicPr>
          <p:cNvPr id="5" name="Picture 9" descr="radAE972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85" y="1257300"/>
            <a:ext cx="2727007" cy="2011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rad615A1.jpg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6" r="11526"/>
          <a:stretch>
            <a:fillRect/>
          </a:stretch>
        </p:blipFill>
        <p:spPr bwMode="auto">
          <a:xfrm>
            <a:off x="5502048" y="3613643"/>
            <a:ext cx="2630260" cy="2011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radC1F4D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85" y="3613643"/>
            <a:ext cx="2727007" cy="2011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 descr="https://www.e-sfera.hr/dodatni-digitalni-sadrzaji/52edbb4a-3180-4f82-b8fc-29dba961cd13/assets/image/dr660278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047" y="1257300"/>
            <a:ext cx="2630260" cy="2011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88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603069" cy="1600200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KONTRACEPCIJSKA SREDSTVA:</a:t>
            </a:r>
            <a:endParaRPr lang="hr-HR" sz="2800" b="1" dirty="0"/>
          </a:p>
        </p:txBody>
      </p:sp>
      <p:sp>
        <p:nvSpPr>
          <p:cNvPr id="14" name="Rezervirano mjesto slike 13"/>
          <p:cNvSpPr>
            <a:spLocks noGrp="1"/>
          </p:cNvSpPr>
          <p:nvPr>
            <p:ph type="pic" idx="1"/>
          </p:nvPr>
        </p:nvSpPr>
        <p:spPr/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sz="2400" dirty="0" smtClean="0"/>
          </a:p>
          <a:p>
            <a:r>
              <a:rPr lang="hr-HR" sz="2400" dirty="0" smtClean="0"/>
              <a:t>HORMONSKA:</a:t>
            </a:r>
          </a:p>
          <a:p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hormonske (kontracepcijske) tablete</a:t>
            </a:r>
          </a:p>
        </p:txBody>
      </p:sp>
      <p:pic>
        <p:nvPicPr>
          <p:cNvPr id="12" name="Picture 5" descr="radE9B7F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385" y="987425"/>
            <a:ext cx="2542903" cy="3406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radEF01D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8" y="2495550"/>
            <a:ext cx="2540000" cy="336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9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838201" cy="840377"/>
          </a:xfrm>
        </p:spPr>
        <p:txBody>
          <a:bodyPr>
            <a:noAutofit/>
          </a:bodyPr>
          <a:lstStyle/>
          <a:p>
            <a:r>
              <a:rPr lang="hr-HR" sz="2800" b="1" dirty="0" smtClean="0"/>
              <a:t>Zarazne bolesti spolnog sustava:</a:t>
            </a:r>
            <a:endParaRPr lang="hr-HR" sz="2800" b="1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262" y="457200"/>
            <a:ext cx="4492035" cy="2351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1489166"/>
            <a:ext cx="3932237" cy="4379822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/>
              <a:t>Uzročnici: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/>
              <a:t>g</a:t>
            </a:r>
            <a:r>
              <a:rPr lang="hr-HR" sz="2400" dirty="0" smtClean="0"/>
              <a:t>ljivica </a:t>
            </a:r>
            <a:r>
              <a:rPr lang="hr-HR" sz="2400" dirty="0" err="1" smtClean="0"/>
              <a:t>kandida</a:t>
            </a:r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bakterija </a:t>
            </a:r>
            <a:r>
              <a:rPr lang="hr-HR" sz="2400" dirty="0" err="1" smtClean="0"/>
              <a:t>klamidija</a:t>
            </a:r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humani </a:t>
            </a:r>
            <a:r>
              <a:rPr lang="hr-HR" sz="2400" dirty="0" err="1" smtClean="0"/>
              <a:t>papiloma</a:t>
            </a:r>
            <a:r>
              <a:rPr lang="hr-HR" sz="2400" dirty="0" smtClean="0"/>
              <a:t> virusi (HPV)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virus humane </a:t>
            </a:r>
            <a:r>
              <a:rPr lang="hr-HR" sz="2400" dirty="0" err="1" smtClean="0"/>
              <a:t>imunodeficijencije</a:t>
            </a:r>
            <a:r>
              <a:rPr lang="hr-HR" sz="2400" dirty="0" smtClean="0"/>
              <a:t> (HIV)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virus herpesa spolnih organa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smtClean="0"/>
              <a:t>bakterija gonoreje</a:t>
            </a:r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bakterija sifilisa</a:t>
            </a:r>
            <a:endParaRPr lang="hr-HR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57" y="3090953"/>
            <a:ext cx="3004457" cy="2778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525" y="3090954"/>
            <a:ext cx="3301688" cy="2778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16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177835" cy="1600200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Nezarazne </a:t>
            </a:r>
            <a:r>
              <a:rPr lang="hr-HR" sz="2800" b="1" dirty="0"/>
              <a:t>bolesti spolnog sustava:</a:t>
            </a:r>
            <a:endParaRPr lang="hr-HR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9503" y="987425"/>
            <a:ext cx="3999788" cy="5317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hr-HR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 smtClean="0"/>
              <a:t>rak sjemenika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 smtClean="0"/>
              <a:t>rak prostate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 smtClean="0"/>
              <a:t>ciste na jajniku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 smtClean="0"/>
              <a:t>rak jajnika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 smtClean="0"/>
              <a:t>rak vrata maternice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 smtClean="0"/>
              <a:t>rak dojke</a:t>
            </a:r>
          </a:p>
          <a:p>
            <a:endParaRPr lang="hr-HR" sz="2400" dirty="0"/>
          </a:p>
          <a:p>
            <a:r>
              <a:rPr lang="hr-HR" sz="2400" dirty="0" smtClean="0">
                <a:hlinkClick r:id="rId3"/>
              </a:rPr>
              <a:t>Istraži</a:t>
            </a:r>
            <a:endParaRPr lang="hr-H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6168" y="5156161"/>
            <a:ext cx="948166" cy="90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13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b="1" u="sng" dirty="0" smtClean="0"/>
              <a:t>Zapamti</a:t>
            </a:r>
            <a:r>
              <a:rPr lang="hr-HR" sz="2800" b="1" dirty="0" smtClean="0"/>
              <a:t>:</a:t>
            </a:r>
            <a:endParaRPr lang="hr-HR" sz="2800" b="1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74" y="200909"/>
            <a:ext cx="3064361" cy="3570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i="1" dirty="0" smtClean="0"/>
              <a:t>Osobna higijena cijelog tijela i spolnih organa važna je za sprečavanje nastajanja mnogih bolesti, ali i neugodnih mirisa!</a:t>
            </a:r>
            <a:endParaRPr lang="hr-HR" sz="2400" i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676" y="1471749"/>
            <a:ext cx="2935927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rad7E383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9" y="4275274"/>
            <a:ext cx="3068546" cy="2225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9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839788" y="1271451"/>
            <a:ext cx="3932237" cy="4597537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hr-HR" sz="2400" dirty="0"/>
              <a:t>u</a:t>
            </a:r>
            <a:r>
              <a:rPr lang="hr-HR" sz="2400" dirty="0" smtClean="0"/>
              <a:t> svakoj je čovjekovoj stanici 46 kromosoma (23 para)</a:t>
            </a:r>
          </a:p>
          <a:p>
            <a:pPr marL="342900" indent="-342900">
              <a:buFontTx/>
              <a:buChar char="-"/>
            </a:pPr>
            <a:r>
              <a:rPr lang="hr-HR" sz="2400" dirty="0" smtClean="0"/>
              <a:t>22 para su tjelesni kromosomi</a:t>
            </a:r>
          </a:p>
          <a:p>
            <a:pPr marL="342900" indent="-342900">
              <a:buFontTx/>
              <a:buChar char="-"/>
            </a:pPr>
            <a:r>
              <a:rPr lang="hr-HR" sz="2400" dirty="0" smtClean="0"/>
              <a:t>1 par su spolni kromosomi (x i y)</a:t>
            </a:r>
          </a:p>
          <a:p>
            <a:pPr marL="342900" indent="-342900">
              <a:buFontTx/>
              <a:buChar char="-"/>
            </a:pPr>
            <a:r>
              <a:rPr lang="hr-HR" sz="2400" dirty="0"/>
              <a:t>k</a:t>
            </a:r>
            <a:r>
              <a:rPr lang="hr-HR" sz="2400" dirty="0" smtClean="0"/>
              <a:t>romosomi x i y nose gene koji određuju spol</a:t>
            </a:r>
          </a:p>
          <a:p>
            <a:endParaRPr lang="hr-HR" sz="2400" dirty="0">
              <a:hlinkClick r:id="rId2"/>
            </a:endParaRPr>
          </a:p>
          <a:p>
            <a:r>
              <a:rPr lang="hr-HR" sz="2400" dirty="0" smtClean="0">
                <a:hlinkClick r:id="rId2"/>
              </a:rPr>
              <a:t>Vizualno</a:t>
            </a:r>
            <a:endParaRPr lang="hr-HR" sz="2400" dirty="0"/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1201783"/>
            <a:ext cx="3866606" cy="4145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kstniOkvir 1"/>
          <p:cNvSpPr txBox="1"/>
          <p:nvPr/>
        </p:nvSpPr>
        <p:spPr>
          <a:xfrm>
            <a:off x="6662057" y="5684322"/>
            <a:ext cx="4423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Prikaz svih kromosoma tjelesnih stanica</a:t>
            </a:r>
            <a:endParaRPr lang="hr-H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7734" y="4911054"/>
            <a:ext cx="857022" cy="95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54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rad57110.jpg"/>
          <p:cNvPicPr>
            <a:picLocks noGrp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b="72333"/>
          <a:stretch/>
        </p:blipFill>
        <p:spPr bwMode="auto">
          <a:xfrm>
            <a:off x="3484575" y="1832456"/>
            <a:ext cx="1506583" cy="71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6932023" y="5076825"/>
            <a:ext cx="2316480" cy="83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18" name="Slika 17" descr="C:\Users\sanja\Downloads\sh22372150 (2)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9" r="37699" b="54741"/>
          <a:stretch/>
        </p:blipFill>
        <p:spPr bwMode="auto">
          <a:xfrm>
            <a:off x="3190603" y="419373"/>
            <a:ext cx="777240" cy="815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Slika 18" descr="C:\Users\sanja\Downloads\sh22372150 (2)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5" r="51455" b="54741"/>
          <a:stretch/>
        </p:blipFill>
        <p:spPr bwMode="auto">
          <a:xfrm>
            <a:off x="7416607" y="419373"/>
            <a:ext cx="601980" cy="815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Slika 19" descr="C:\Users\sanja\Downloads\sh22372150 (2)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8" t="13327" r="61376"/>
          <a:stretch/>
        </p:blipFill>
        <p:spPr bwMode="auto">
          <a:xfrm>
            <a:off x="3127204" y="3154265"/>
            <a:ext cx="680925" cy="1353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Slika 20" descr="C:\Users\sanja\Downloads\sh22372150 (2)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4" t="10426" r="27488"/>
          <a:stretch/>
        </p:blipFill>
        <p:spPr bwMode="auto">
          <a:xfrm>
            <a:off x="7469122" y="3171513"/>
            <a:ext cx="621033" cy="13188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0" descr="rad5711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" t="34958" r="68945" b="47563"/>
          <a:stretch/>
        </p:blipFill>
        <p:spPr bwMode="auto">
          <a:xfrm>
            <a:off x="6913687" y="1865947"/>
            <a:ext cx="502920" cy="594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4170535" y="5932930"/>
            <a:ext cx="354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Prikaz nasljeđivanja spola</a:t>
            </a:r>
            <a:endParaRPr lang="hr-HR" sz="20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3209652" y="1246708"/>
            <a:ext cx="131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TATA</a:t>
            </a:r>
          </a:p>
          <a:p>
            <a:r>
              <a:rPr lang="hr-HR" sz="1600" dirty="0" smtClean="0">
                <a:solidFill>
                  <a:schemeClr val="accent5">
                    <a:lumMod val="75000"/>
                  </a:schemeClr>
                </a:solidFill>
              </a:rPr>
              <a:t>2n=46</a:t>
            </a:r>
            <a:endParaRPr lang="hr-H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7416607" y="1230198"/>
            <a:ext cx="80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MAMA</a:t>
            </a:r>
          </a:p>
          <a:p>
            <a:r>
              <a:rPr lang="hr-HR" sz="1600" dirty="0" smtClean="0">
                <a:solidFill>
                  <a:schemeClr val="accent5">
                    <a:lumMod val="75000"/>
                  </a:schemeClr>
                </a:solidFill>
              </a:rPr>
              <a:t>2n=46</a:t>
            </a:r>
            <a:endParaRPr lang="hr-H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2709512" y="2006996"/>
            <a:ext cx="77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n= 23</a:t>
            </a:r>
            <a:endParaRPr lang="hr-H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7457846" y="2006996"/>
            <a:ext cx="77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n= 23</a:t>
            </a:r>
            <a:endParaRPr lang="hr-H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3209652" y="2547393"/>
            <a:ext cx="930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accent6"/>
                </a:solidFill>
              </a:rPr>
              <a:t>22 + x</a:t>
            </a:r>
            <a:endParaRPr lang="hr-HR" sz="1600" dirty="0">
              <a:solidFill>
                <a:schemeClr val="accent6"/>
              </a:solidFill>
            </a:endParaRPr>
          </a:p>
        </p:txBody>
      </p:sp>
      <p:sp>
        <p:nvSpPr>
          <p:cNvPr id="22" name="TekstniOkvir 21"/>
          <p:cNvSpPr txBox="1"/>
          <p:nvPr/>
        </p:nvSpPr>
        <p:spPr>
          <a:xfrm>
            <a:off x="4258597" y="2547393"/>
            <a:ext cx="930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accent6"/>
                </a:solidFill>
              </a:rPr>
              <a:t>22 + y</a:t>
            </a:r>
            <a:endParaRPr lang="hr-HR" sz="1600" dirty="0">
              <a:solidFill>
                <a:schemeClr val="accent6"/>
              </a:solidFill>
            </a:endParaRPr>
          </a:p>
        </p:txBody>
      </p:sp>
      <p:sp>
        <p:nvSpPr>
          <p:cNvPr id="23" name="TekstniOkvir 22"/>
          <p:cNvSpPr txBox="1"/>
          <p:nvPr/>
        </p:nvSpPr>
        <p:spPr>
          <a:xfrm>
            <a:off x="6787459" y="2545715"/>
            <a:ext cx="930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accent6"/>
                </a:solidFill>
              </a:rPr>
              <a:t>22 + x</a:t>
            </a:r>
            <a:endParaRPr lang="hr-HR" sz="1600" dirty="0">
              <a:solidFill>
                <a:schemeClr val="accent6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3244984" y="4515470"/>
            <a:ext cx="859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KĆI</a:t>
            </a:r>
          </a:p>
          <a:p>
            <a:r>
              <a:rPr lang="hr-HR" sz="1600" dirty="0" smtClean="0">
                <a:solidFill>
                  <a:schemeClr val="accent6"/>
                </a:solidFill>
              </a:rPr>
              <a:t>44 + XX</a:t>
            </a:r>
          </a:p>
          <a:p>
            <a:r>
              <a:rPr lang="hr-HR" sz="1600" dirty="0" smtClean="0">
                <a:solidFill>
                  <a:schemeClr val="accent5">
                    <a:lumMod val="75000"/>
                  </a:schemeClr>
                </a:solidFill>
              </a:rPr>
              <a:t>2n=46</a:t>
            </a:r>
            <a:endParaRPr lang="hr-H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TekstniOkvir 23"/>
          <p:cNvSpPr txBox="1"/>
          <p:nvPr/>
        </p:nvSpPr>
        <p:spPr>
          <a:xfrm>
            <a:off x="7486581" y="4515470"/>
            <a:ext cx="859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SIN</a:t>
            </a:r>
          </a:p>
          <a:p>
            <a:r>
              <a:rPr lang="hr-HR" sz="1600" dirty="0" smtClean="0">
                <a:solidFill>
                  <a:schemeClr val="accent6"/>
                </a:solidFill>
              </a:rPr>
              <a:t>44 + XY</a:t>
            </a:r>
          </a:p>
          <a:p>
            <a:r>
              <a:rPr lang="hr-HR" sz="1600" dirty="0" smtClean="0">
                <a:solidFill>
                  <a:schemeClr val="accent5">
                    <a:lumMod val="75000"/>
                  </a:schemeClr>
                </a:solidFill>
              </a:rPr>
              <a:t>2n=46</a:t>
            </a:r>
            <a:endParaRPr lang="hr-H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3" name="Ravni poveznik 12"/>
          <p:cNvCxnSpPr>
            <a:stCxn id="9" idx="2"/>
            <a:endCxn id="20" idx="0"/>
          </p:cNvCxnSpPr>
          <p:nvPr/>
        </p:nvCxnSpPr>
        <p:spPr>
          <a:xfrm flipH="1">
            <a:off x="3467667" y="2885947"/>
            <a:ext cx="207054" cy="26831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 flipH="1">
            <a:off x="3467666" y="2885108"/>
            <a:ext cx="3784861" cy="2699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Ravni poveznik 27"/>
          <p:cNvCxnSpPr>
            <a:stCxn id="22" idx="2"/>
            <a:endCxn id="21" idx="0"/>
          </p:cNvCxnSpPr>
          <p:nvPr/>
        </p:nvCxnSpPr>
        <p:spPr>
          <a:xfrm>
            <a:off x="4723666" y="2885947"/>
            <a:ext cx="3055973" cy="28556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Ravni poveznik 25"/>
          <p:cNvCxnSpPr>
            <a:endCxn id="21" idx="0"/>
          </p:cNvCxnSpPr>
          <p:nvPr/>
        </p:nvCxnSpPr>
        <p:spPr>
          <a:xfrm>
            <a:off x="7371334" y="2884269"/>
            <a:ext cx="408305" cy="28724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9800" y="3171513"/>
            <a:ext cx="948166" cy="90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niOkvir 1"/>
          <p:cNvSpPr txBox="1"/>
          <p:nvPr/>
        </p:nvSpPr>
        <p:spPr>
          <a:xfrm>
            <a:off x="9746903" y="4365398"/>
            <a:ext cx="139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hlinkClick r:id="rId5"/>
              </a:rPr>
              <a:t>Istraži</a:t>
            </a:r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8968984" y="2053272"/>
            <a:ext cx="3317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Kako nastaju naši potomci? </a:t>
            </a:r>
            <a:r>
              <a:rPr lang="hr-HR" sz="2400" i="1" dirty="0">
                <a:solidFill>
                  <a:schemeClr val="accent6">
                    <a:lumMod val="75000"/>
                  </a:schemeClr>
                </a:solidFill>
              </a:rPr>
              <a:t>RB str. </a:t>
            </a:r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35.</a:t>
            </a:r>
            <a:endParaRPr lang="hr-HR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46903" y="1021397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874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hr-HR" sz="2400" dirty="0" smtClean="0"/>
              <a:t>geni određuju nasljedna svojstva</a:t>
            </a:r>
          </a:p>
          <a:p>
            <a:pPr marL="342900" indent="-342900">
              <a:buFontTx/>
              <a:buChar char="-"/>
            </a:pPr>
            <a:r>
              <a:rPr lang="hr-HR" sz="2400" dirty="0" smtClean="0"/>
              <a:t>DOMINANTNI GENI određuju svojstva izražena u potomaka</a:t>
            </a:r>
          </a:p>
          <a:p>
            <a:pPr marL="342900" indent="-342900">
              <a:buFontTx/>
              <a:buChar char="-"/>
            </a:pPr>
            <a:r>
              <a:rPr lang="hr-HR" sz="2400" dirty="0" smtClean="0"/>
              <a:t>RECESIVNI GENI određuju svojstva koja nisu izražena u potomaka</a:t>
            </a:r>
            <a:endParaRPr lang="hr-HR" sz="2400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546058"/>
              </p:ext>
            </p:extLst>
          </p:nvPr>
        </p:nvGraphicFramePr>
        <p:xfrm>
          <a:off x="5477417" y="1666693"/>
          <a:ext cx="6322424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1212">
                  <a:extLst>
                    <a:ext uri="{9D8B030D-6E8A-4147-A177-3AD203B41FA5}">
                      <a16:colId xmlns:a16="http://schemas.microsoft.com/office/drawing/2014/main" val="2447189474"/>
                    </a:ext>
                  </a:extLst>
                </a:gridCol>
                <a:gridCol w="3161212">
                  <a:extLst>
                    <a:ext uri="{9D8B030D-6E8A-4147-A177-3AD203B41FA5}">
                      <a16:colId xmlns:a16="http://schemas.microsoft.com/office/drawing/2014/main" val="375086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Dominantno</a:t>
                      </a:r>
                      <a:r>
                        <a:rPr lang="hr-HR" baseline="0" dirty="0" smtClean="0"/>
                        <a:t> svojstvo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Recesivno svojstvo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044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smeđe oči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plave oči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329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slobodna ušna resica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srasla</a:t>
                      </a:r>
                      <a:r>
                        <a:rPr lang="hr-HR" baseline="0" dirty="0" smtClean="0"/>
                        <a:t> ušna resica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050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normalna pigmentacija kože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albinizam (potpuni</a:t>
                      </a:r>
                      <a:r>
                        <a:rPr lang="hr-HR" baseline="0" dirty="0" smtClean="0"/>
                        <a:t> nedostatak pigmenta)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06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ravan palac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autostopistički</a:t>
                      </a:r>
                      <a:r>
                        <a:rPr lang="hr-HR" dirty="0" smtClean="0"/>
                        <a:t> palac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947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tamna kosa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svijetla kosa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584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mogućnost poprečnog savijanja jezika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nemogućnost poprečnog savijanja jezika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40544"/>
                  </a:ext>
                </a:extLst>
              </a:tr>
            </a:tbl>
          </a:graphicData>
        </a:graphic>
      </p:graphicFrame>
      <p:sp>
        <p:nvSpPr>
          <p:cNvPr id="9" name="TekstniOkvir 8"/>
          <p:cNvSpPr txBox="1"/>
          <p:nvPr/>
        </p:nvSpPr>
        <p:spPr>
          <a:xfrm>
            <a:off x="6139543" y="5429988"/>
            <a:ext cx="605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Neka dominantna i recesivna svojstva u čovjeka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27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2"/>
          <a:stretch/>
        </p:blipFill>
        <p:spPr>
          <a:xfrm>
            <a:off x="4537781" y="556759"/>
            <a:ext cx="3387402" cy="40288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1480457"/>
            <a:ext cx="3932237" cy="4388531"/>
          </a:xfrm>
        </p:spPr>
        <p:txBody>
          <a:bodyPr>
            <a:normAutofit/>
          </a:bodyPr>
          <a:lstStyle/>
          <a:p>
            <a:r>
              <a:rPr lang="hr-HR" sz="2400" dirty="0" smtClean="0"/>
              <a:t>MUTACIJE - promjene na genima: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u</a:t>
            </a:r>
            <a:r>
              <a:rPr lang="hr-HR" sz="2400" dirty="0" smtClean="0"/>
              <a:t> tjelesnim stanicama – nenasljedne, npr. različita boja očiju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u</a:t>
            </a:r>
            <a:r>
              <a:rPr lang="hr-HR" sz="2400" dirty="0" smtClean="0"/>
              <a:t> spolnim stanicama – nasljedne, npr. albinizam</a:t>
            </a:r>
          </a:p>
          <a:p>
            <a:r>
              <a:rPr lang="hr-HR" sz="2400" dirty="0" smtClean="0"/>
              <a:t>     - promjene u broju kromosoma, npr. </a:t>
            </a:r>
            <a:r>
              <a:rPr lang="hr-HR" sz="2400" dirty="0" err="1" smtClean="0"/>
              <a:t>Downov</a:t>
            </a:r>
            <a:r>
              <a:rPr lang="hr-HR" sz="2400" dirty="0" smtClean="0"/>
              <a:t> sindrom (tjelesne stanice sadržavaju 47 kromosoma)</a:t>
            </a:r>
          </a:p>
          <a:p>
            <a:endParaRPr lang="hr-HR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57" y="3500845"/>
            <a:ext cx="4635622" cy="2794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645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Trudnoća</a:t>
            </a:r>
            <a:endParaRPr lang="hr-HR" sz="3200" dirty="0">
              <a:solidFill>
                <a:srgbClr val="FF0000"/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529" y="1347891"/>
            <a:ext cx="6248942" cy="4523624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3979817" y="5994530"/>
            <a:ext cx="423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Put </a:t>
            </a:r>
            <a:r>
              <a:rPr lang="hr-HR" dirty="0" err="1" smtClean="0"/>
              <a:t>zigote</a:t>
            </a:r>
            <a:r>
              <a:rPr lang="hr-HR" dirty="0" smtClean="0"/>
              <a:t> iz jajovoda prema maternici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7637417" y="5196152"/>
            <a:ext cx="1445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OVULACIJA</a:t>
            </a:r>
            <a:endParaRPr lang="hr-HR" sz="14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9112567" y="4336219"/>
            <a:ext cx="1071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OPLODNJA</a:t>
            </a:r>
            <a:endParaRPr lang="hr-HR" sz="1400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8833892" y="2191563"/>
            <a:ext cx="1628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JEZGRA SPERMIJA</a:t>
            </a:r>
            <a:endParaRPr lang="hr-HR" sz="1400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8846479" y="2651434"/>
            <a:ext cx="1989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JEZGRA JAJNE STANICE</a:t>
            </a:r>
            <a:endParaRPr lang="hr-HR" sz="1400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8039843" y="1469643"/>
            <a:ext cx="1989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OPLOĐENA JAJNA STANICA (ZIGOTA)</a:t>
            </a:r>
            <a:endParaRPr lang="hr-HR" sz="1400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5379395" y="682322"/>
            <a:ext cx="1510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DIOBA ZIGOTE</a:t>
            </a:r>
            <a:endParaRPr lang="hr-HR" sz="1400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2663309" y="1340381"/>
            <a:ext cx="200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2 DANA NAKON OPLODNJE</a:t>
            </a:r>
            <a:endParaRPr lang="hr-HR" sz="1400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1773484" y="2697601"/>
            <a:ext cx="200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4</a:t>
            </a:r>
            <a:r>
              <a:rPr lang="hr-HR" sz="1400" dirty="0" smtClean="0"/>
              <a:t> DANA NAKON OPLODNJE</a:t>
            </a:r>
            <a:endParaRPr lang="hr-HR" sz="1400" dirty="0"/>
          </a:p>
        </p:txBody>
      </p:sp>
      <p:sp>
        <p:nvSpPr>
          <p:cNvPr id="20" name="TekstniOkvir 19"/>
          <p:cNvSpPr txBox="1"/>
          <p:nvPr/>
        </p:nvSpPr>
        <p:spPr>
          <a:xfrm>
            <a:off x="1486241" y="4228497"/>
            <a:ext cx="200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UGNJEŽĐIVANJE ZAMETKA</a:t>
            </a:r>
            <a:endParaRPr lang="hr-HR" sz="1400" dirty="0"/>
          </a:p>
        </p:txBody>
      </p:sp>
      <p:cxnSp>
        <p:nvCxnSpPr>
          <p:cNvPr id="22" name="Ravni poveznik sa strelicom 21"/>
          <p:cNvCxnSpPr/>
          <p:nvPr/>
        </p:nvCxnSpPr>
        <p:spPr>
          <a:xfrm>
            <a:off x="7280366" y="3609703"/>
            <a:ext cx="584493" cy="726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sa strelicom 23"/>
          <p:cNvCxnSpPr>
            <a:endCxn id="14" idx="1"/>
          </p:cNvCxnSpPr>
          <p:nvPr/>
        </p:nvCxnSpPr>
        <p:spPr>
          <a:xfrm flipV="1">
            <a:off x="8303287" y="2345452"/>
            <a:ext cx="530605" cy="352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sa strelicom 25"/>
          <p:cNvCxnSpPr>
            <a:endCxn id="15" idx="1"/>
          </p:cNvCxnSpPr>
          <p:nvPr/>
        </p:nvCxnSpPr>
        <p:spPr>
          <a:xfrm>
            <a:off x="8490857" y="2697601"/>
            <a:ext cx="355622" cy="107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sa strelicom 27"/>
          <p:cNvCxnSpPr/>
          <p:nvPr/>
        </p:nvCxnSpPr>
        <p:spPr>
          <a:xfrm flipH="1">
            <a:off x="3056709" y="3972961"/>
            <a:ext cx="2246811" cy="517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sa strelicom 29"/>
          <p:cNvCxnSpPr/>
          <p:nvPr/>
        </p:nvCxnSpPr>
        <p:spPr>
          <a:xfrm flipH="1" flipV="1">
            <a:off x="2991123" y="3108699"/>
            <a:ext cx="2242490" cy="501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sa strelicom 31"/>
          <p:cNvCxnSpPr>
            <a:endCxn id="18" idx="2"/>
          </p:cNvCxnSpPr>
          <p:nvPr/>
        </p:nvCxnSpPr>
        <p:spPr>
          <a:xfrm flipH="1" flipV="1">
            <a:off x="3666972" y="1863601"/>
            <a:ext cx="1712423" cy="158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esna vitičasta zagrada 32"/>
          <p:cNvSpPr/>
          <p:nvPr/>
        </p:nvSpPr>
        <p:spPr>
          <a:xfrm rot="16200000">
            <a:off x="5615004" y="-107903"/>
            <a:ext cx="713431" cy="29382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14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3" b="2514"/>
          <a:stretch/>
        </p:blipFill>
        <p:spPr>
          <a:xfrm>
            <a:off x="667657" y="418011"/>
            <a:ext cx="10160000" cy="5294813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3274423" y="6191795"/>
            <a:ext cx="648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Nastanak blizanaca: a.) jednojajčani blizanci, b.) dvojajčani blizanci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4336868" y="418011"/>
            <a:ext cx="18200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DVIJE JAJNE STANICE</a:t>
            </a:r>
          </a:p>
          <a:p>
            <a:pPr algn="ctr"/>
            <a:r>
              <a:rPr lang="hr-HR" sz="1400" dirty="0" smtClean="0"/>
              <a:t>+</a:t>
            </a:r>
          </a:p>
          <a:p>
            <a:pPr algn="ctr"/>
            <a:r>
              <a:rPr lang="hr-HR" sz="1400" dirty="0" smtClean="0"/>
              <a:t>DVA SPERMIJA</a:t>
            </a:r>
            <a:endParaRPr lang="hr-HR" sz="1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9222377" y="418011"/>
            <a:ext cx="184621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JEDNA JAJNA STANICA</a:t>
            </a:r>
          </a:p>
          <a:p>
            <a:pPr algn="ctr"/>
            <a:r>
              <a:rPr lang="hr-HR" sz="1400" dirty="0" smtClean="0"/>
              <a:t>+</a:t>
            </a:r>
          </a:p>
          <a:p>
            <a:pPr algn="ctr"/>
            <a:r>
              <a:rPr lang="hr-HR" sz="1400" dirty="0" smtClean="0"/>
              <a:t>JEDAN SPERMIJ</a:t>
            </a:r>
            <a:endParaRPr lang="hr-HR" sz="1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1071154" y="2120536"/>
            <a:ext cx="119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ZAMETAK 1</a:t>
            </a:r>
            <a:endParaRPr lang="hr-HR" sz="1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4402183" y="2120536"/>
            <a:ext cx="119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ZAMETAK 2</a:t>
            </a:r>
            <a:endParaRPr lang="hr-HR" sz="14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5747657" y="2120536"/>
            <a:ext cx="119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ZAMETAK 1</a:t>
            </a:r>
            <a:endParaRPr lang="hr-HR" sz="14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9548948" y="2120536"/>
            <a:ext cx="119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ZAMETAK 2</a:t>
            </a:r>
            <a:endParaRPr lang="hr-HR" sz="1400" dirty="0"/>
          </a:p>
        </p:txBody>
      </p:sp>
      <p:cxnSp>
        <p:nvCxnSpPr>
          <p:cNvPr id="16" name="Ravni poveznik sa strelicom 15"/>
          <p:cNvCxnSpPr/>
          <p:nvPr/>
        </p:nvCxnSpPr>
        <p:spPr>
          <a:xfrm flipV="1">
            <a:off x="2830286" y="927462"/>
            <a:ext cx="1802674" cy="117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vni poveznik sa strelicom 17"/>
          <p:cNvCxnSpPr/>
          <p:nvPr/>
        </p:nvCxnSpPr>
        <p:spPr>
          <a:xfrm flipV="1">
            <a:off x="3857897" y="1045029"/>
            <a:ext cx="827314" cy="111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vni poveznik sa strelicom 19"/>
          <p:cNvCxnSpPr>
            <a:endCxn id="7" idx="0"/>
          </p:cNvCxnSpPr>
          <p:nvPr/>
        </p:nvCxnSpPr>
        <p:spPr>
          <a:xfrm flipH="1">
            <a:off x="1667691" y="2008890"/>
            <a:ext cx="1162595" cy="111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vni poveznik sa strelicom 21"/>
          <p:cNvCxnSpPr/>
          <p:nvPr/>
        </p:nvCxnSpPr>
        <p:spPr>
          <a:xfrm>
            <a:off x="3857897" y="1959429"/>
            <a:ext cx="914400" cy="161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avni poveznik sa strelicom 23"/>
          <p:cNvCxnSpPr/>
          <p:nvPr/>
        </p:nvCxnSpPr>
        <p:spPr>
          <a:xfrm flipV="1">
            <a:off x="8203474" y="566058"/>
            <a:ext cx="1018903" cy="84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Ravni poveznik sa strelicom 25"/>
          <p:cNvCxnSpPr/>
          <p:nvPr/>
        </p:nvCxnSpPr>
        <p:spPr>
          <a:xfrm>
            <a:off x="8212183" y="927462"/>
            <a:ext cx="1336765" cy="117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avni poveznik sa strelicom 27"/>
          <p:cNvCxnSpPr/>
          <p:nvPr/>
        </p:nvCxnSpPr>
        <p:spPr>
          <a:xfrm flipH="1">
            <a:off x="6795589" y="2064713"/>
            <a:ext cx="955039" cy="209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Ravni poveznik sa strelicom 29"/>
          <p:cNvCxnSpPr/>
          <p:nvPr/>
        </p:nvCxnSpPr>
        <p:spPr>
          <a:xfrm>
            <a:off x="8712925" y="2120536"/>
            <a:ext cx="836023" cy="153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avni poveznik sa strelicom 31"/>
          <p:cNvCxnSpPr/>
          <p:nvPr/>
        </p:nvCxnSpPr>
        <p:spPr>
          <a:xfrm flipV="1">
            <a:off x="2926080" y="539321"/>
            <a:ext cx="1410788" cy="248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Ravni poveznik sa strelicom 33"/>
          <p:cNvCxnSpPr/>
          <p:nvPr/>
        </p:nvCxnSpPr>
        <p:spPr>
          <a:xfrm flipV="1">
            <a:off x="3731623" y="650967"/>
            <a:ext cx="670560" cy="189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7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38859"/>
          </a:xfrm>
        </p:spPr>
        <p:txBody>
          <a:bodyPr/>
          <a:lstStyle/>
          <a:p>
            <a:pPr algn="ctr"/>
            <a:r>
              <a:rPr lang="hr-HR" b="0" dirty="0" smtClean="0"/>
              <a:t>Promjene tijekom trudnoće</a:t>
            </a:r>
            <a:endParaRPr lang="hr-HR" b="0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5348"/>
          <a:stretch/>
        </p:blipFill>
        <p:spPr>
          <a:xfrm>
            <a:off x="770119" y="2632845"/>
            <a:ext cx="5717767" cy="3358652"/>
          </a:xfrm>
          <a:prstGeom prst="rect">
            <a:avLst/>
          </a:prstGeo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38859"/>
          </a:xfrm>
        </p:spPr>
        <p:txBody>
          <a:bodyPr/>
          <a:lstStyle/>
          <a:p>
            <a:pPr algn="ctr"/>
            <a:r>
              <a:rPr lang="hr-HR" b="0" dirty="0" smtClean="0"/>
              <a:t>Plod u maternici majke</a:t>
            </a:r>
            <a:endParaRPr lang="hr-HR" b="0" dirty="0"/>
          </a:p>
        </p:txBody>
      </p:sp>
      <p:sp>
        <p:nvSpPr>
          <p:cNvPr id="9" name="TekstniOkvir 8"/>
          <p:cNvSpPr txBox="1"/>
          <p:nvPr/>
        </p:nvSpPr>
        <p:spPr>
          <a:xfrm>
            <a:off x="839788" y="5259978"/>
            <a:ext cx="5648098" cy="307777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bg1"/>
                </a:solidFill>
              </a:rPr>
              <a:t>1. tromjesečje           2. tromjesečje               3. tromjesečje         rođenje</a:t>
            </a:r>
            <a:endParaRPr lang="hr-HR" sz="1400" dirty="0">
              <a:solidFill>
                <a:schemeClr val="bg1"/>
              </a:solidFill>
            </a:endParaRPr>
          </a:p>
        </p:txBody>
      </p:sp>
      <p:pic>
        <p:nvPicPr>
          <p:cNvPr id="11" name="Picture 4" descr="radDEBF4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14" y="2457963"/>
            <a:ext cx="2890678" cy="310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6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445" y="482126"/>
            <a:ext cx="7606938" cy="5947952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287382" y="357053"/>
            <a:ext cx="35182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Faze porođaja:</a:t>
            </a:r>
            <a:endParaRPr lang="hr-HR" sz="3200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7332616" y="2061529"/>
            <a:ext cx="33615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i</a:t>
            </a:r>
            <a:r>
              <a:rPr lang="hr-HR" dirty="0" smtClean="0"/>
              <a:t>stiskivanje ploda kroz rodnicu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3622766" y="5970376"/>
            <a:ext cx="2542903" cy="4180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7454537" y="6019055"/>
            <a:ext cx="32657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i</a:t>
            </a:r>
            <a:r>
              <a:rPr lang="hr-HR" dirty="0" smtClean="0"/>
              <a:t>zlazak posteljice</a:t>
            </a:r>
            <a:endParaRPr lang="hr-HR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7454537" y="941828"/>
            <a:ext cx="2934789" cy="9130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383178" y="1485594"/>
            <a:ext cx="356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</a:t>
            </a:r>
            <a:r>
              <a:rPr lang="hr-HR" dirty="0" smtClean="0"/>
              <a:t>oložaj ploda prije samog rođenja</a:t>
            </a:r>
            <a:endParaRPr lang="hr-HR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409305" y="3132936"/>
            <a:ext cx="372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</a:t>
            </a:r>
            <a:r>
              <a:rPr lang="hr-HR" dirty="0" smtClean="0"/>
              <a:t>ucanje vodenjaka i izlijevanje</a:t>
            </a:r>
          </a:p>
          <a:p>
            <a:r>
              <a:rPr lang="hr-HR" dirty="0" smtClean="0"/>
              <a:t>plodne vode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41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467</Words>
  <Application>Microsoft Office PowerPoint</Application>
  <PresentationFormat>Široki zaslon</PresentationFormat>
  <Paragraphs>130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Tema sustava Office</vt:lpstr>
      <vt:lpstr>Kako nastaju naši potomci</vt:lpstr>
      <vt:lpstr>PowerPoint prezentacija</vt:lpstr>
      <vt:lpstr>PowerPoint prezentacija</vt:lpstr>
      <vt:lpstr>PowerPoint prezentacija</vt:lpstr>
      <vt:lpstr>PowerPoint prezentacija</vt:lpstr>
      <vt:lpstr>Trudnoća</vt:lpstr>
      <vt:lpstr>PowerPoint prezentacija</vt:lpstr>
      <vt:lpstr>PowerPoint prezentacija</vt:lpstr>
      <vt:lpstr>PowerPoint prezentacija</vt:lpstr>
      <vt:lpstr>PowerPoint prezentacija</vt:lpstr>
      <vt:lpstr>Kako planiramo obitelj</vt:lpstr>
      <vt:lpstr>KONTRACEPCIJSKE METODE:</vt:lpstr>
      <vt:lpstr>KONTRACEPCIJSKA SREDSTVA:</vt:lpstr>
      <vt:lpstr>KONTRACEPCIJSKA SREDSTVA:</vt:lpstr>
      <vt:lpstr>Zarazne bolesti spolnog sustava:</vt:lpstr>
      <vt:lpstr>Nezarazne bolesti spolnog sustava:</vt:lpstr>
      <vt:lpstr>Zapamti: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Održavanje ravnotežnih uvjeta u organizmu</dc:title>
  <dc:creator>Sanja Irić Šironja</dc:creator>
  <cp:lastModifiedBy>Sanja Irić Šironja</cp:lastModifiedBy>
  <cp:revision>105</cp:revision>
  <dcterms:created xsi:type="dcterms:W3CDTF">2019-08-12T09:58:08Z</dcterms:created>
  <dcterms:modified xsi:type="dcterms:W3CDTF">2019-12-10T20:06:55Z</dcterms:modified>
</cp:coreProperties>
</file>